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311" r:id="rId3"/>
    <p:sldId id="296" r:id="rId5"/>
    <p:sldId id="259" r:id="rId6"/>
    <p:sldId id="293" r:id="rId7"/>
    <p:sldId id="322" r:id="rId8"/>
    <p:sldId id="323" r:id="rId9"/>
    <p:sldId id="333" r:id="rId10"/>
    <p:sldId id="335" r:id="rId11"/>
    <p:sldId id="300" r:id="rId12"/>
    <p:sldId id="331" r:id="rId13"/>
    <p:sldId id="336" r:id="rId14"/>
    <p:sldId id="337" r:id="rId15"/>
    <p:sldId id="338" r:id="rId16"/>
    <p:sldId id="340" r:id="rId17"/>
    <p:sldId id="339" r:id="rId18"/>
    <p:sldId id="301" r:id="rId19"/>
    <p:sldId id="332" r:id="rId20"/>
    <p:sldId id="352" r:id="rId21"/>
    <p:sldId id="349" r:id="rId22"/>
    <p:sldId id="334" r:id="rId23"/>
    <p:sldId id="351" r:id="rId24"/>
    <p:sldId id="354" r:id="rId25"/>
    <p:sldId id="30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4C"/>
    <a:srgbClr val="F27275"/>
    <a:srgbClr val="44546A"/>
    <a:srgbClr val="F16267"/>
    <a:srgbClr val="FDF7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3890" autoAdjust="0"/>
  </p:normalViewPr>
  <p:slideViewPr>
    <p:cSldViewPr snapToGrid="0" showGuides="1">
      <p:cViewPr>
        <p:scale>
          <a:sx n="68" d="100"/>
          <a:sy n="68" d="100"/>
        </p:scale>
        <p:origin x="1406" y="350"/>
      </p:cViewPr>
      <p:guideLst>
        <p:guide orient="horz" pos="2238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bks\model1\oblique\x&#26041;&#21521;&#22352;&#26631;&#20559;&#31227;&#37327;%26&#30456;&#20301;&#26799;&#24230;f=25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bks\model1\oblique\x&#26041;&#21521;&#22352;&#26631;&#20559;&#31227;&#37327;%26&#30456;&#20301;&#26799;&#24230;f=25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D:\Bks\model6\&#20559;&#25391;&#24577;&#25506;&#27979;\&#20559;&#25391;&#24577;&#20809;&#24378;&#23545;&#27604;&#24230;&#20998;&#265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r>
              <a:rPr lang="zh-CN" altLang="en-US"/>
              <a:t>方向相位梯度</a:t>
            </a:r>
            <a:endParaRPr lang="zh-CN" altLang="en-US"/>
          </a:p>
        </c:rich>
      </c:tx>
      <c:layout>
        <c:manualLayout>
          <c:xMode val="edge"/>
          <c:yMode val="edge"/>
          <c:x val="0.414444444444444"/>
          <c:y val="0.067483430407712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21666666666667"/>
          <c:y val="0.207579843235542"/>
          <c:w val="0.907277777777778"/>
          <c:h val="0.606342592592593"/>
        </c:manualLayout>
      </c:layout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'[x方向坐标偏移量&amp;相位梯度f=25.xlsx]Feuil1'!$B$1:$H$1</c:f>
              <c:numCache>
                <c:formatCode>General</c:formatCode>
                <c:ptCount val="7"/>
                <c:pt idx="0">
                  <c:v>2.5</c:v>
                </c:pt>
                <c:pt idx="1">
                  <c:v>5</c:v>
                </c:pt>
                <c:pt idx="2">
                  <c:v>7.5</c:v>
                </c:pt>
                <c:pt idx="3">
                  <c:v>10</c:v>
                </c:pt>
                <c:pt idx="4">
                  <c:v>12.5</c:v>
                </c:pt>
                <c:pt idx="5">
                  <c:v>15</c:v>
                </c:pt>
                <c:pt idx="6">
                  <c:v>17.5</c:v>
                </c:pt>
              </c:numCache>
            </c:numRef>
          </c:xVal>
          <c:yVal>
            <c:numRef>
              <c:f>'[x方向坐标偏移量&amp;相位梯度f=25.xlsx]Feuil1'!$B$3:$H$3</c:f>
              <c:numCache>
                <c:formatCode>General</c:formatCode>
                <c:ptCount val="7"/>
                <c:pt idx="0">
                  <c:v>0.275198160204862</c:v>
                </c:pt>
                <c:pt idx="1">
                  <c:v>0.531983444410348</c:v>
                </c:pt>
                <c:pt idx="2">
                  <c:v>0.791886720580707</c:v>
                </c:pt>
                <c:pt idx="3">
                  <c:v>1.03296728972276</c:v>
                </c:pt>
                <c:pt idx="4">
                  <c:v>1.26288057652007</c:v>
                </c:pt>
                <c:pt idx="5">
                  <c:v>1.48005199583629</c:v>
                </c:pt>
                <c:pt idx="6">
                  <c:v>1.70601968422769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444081"/>
        <c:axId val="835949466"/>
      </c:scatterChart>
      <c:valAx>
        <c:axId val="47244408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35949466"/>
        <c:crosses val="autoZero"/>
        <c:crossBetween val="midCat"/>
      </c:valAx>
      <c:valAx>
        <c:axId val="83594946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244408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坐标偏移量</a:t>
            </a:r>
            <a:r>
              <a:rPr lang="en-US" altLang="zh-CN"/>
              <a:t>dx</a:t>
            </a:r>
            <a:endParaRPr lang="en-US" altLang="zh-CN"/>
          </a:p>
        </c:rich>
      </c:tx>
      <c:layout>
        <c:manualLayout>
          <c:xMode val="edge"/>
          <c:yMode val="edge"/>
          <c:x val="0.414480077745384"/>
          <c:y val="0.02520420070011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</c:trendlineLbl>
          </c:trendline>
          <c:xVal>
            <c:numRef>
              <c:f>'[x方向坐标偏移量&amp;相位梯度f=25.xlsx]Feuil1'!$B$1:$H$1</c:f>
              <c:numCache>
                <c:formatCode>General</c:formatCode>
                <c:ptCount val="7"/>
                <c:pt idx="0">
                  <c:v>2.5</c:v>
                </c:pt>
                <c:pt idx="1">
                  <c:v>5</c:v>
                </c:pt>
                <c:pt idx="2">
                  <c:v>7.5</c:v>
                </c:pt>
                <c:pt idx="3">
                  <c:v>10</c:v>
                </c:pt>
                <c:pt idx="4">
                  <c:v>12.5</c:v>
                </c:pt>
                <c:pt idx="5">
                  <c:v>15</c:v>
                </c:pt>
                <c:pt idx="6">
                  <c:v>17.5</c:v>
                </c:pt>
              </c:numCache>
            </c:numRef>
          </c:xVal>
          <c:yVal>
            <c:numRef>
              <c:f>'[x方向坐标偏移量&amp;相位梯度f=25.xlsx]Feuil1'!$B$2:$H$2</c:f>
              <c:numCache>
                <c:formatCode>General</c:formatCode>
                <c:ptCount val="7"/>
                <c:pt idx="0">
                  <c:v>2.04137</c:v>
                </c:pt>
                <c:pt idx="1">
                  <c:v>3.9714</c:v>
                </c:pt>
                <c:pt idx="2">
                  <c:v>5.97565</c:v>
                </c:pt>
                <c:pt idx="3">
                  <c:v>7.90567</c:v>
                </c:pt>
                <c:pt idx="4">
                  <c:v>9.8357</c:v>
                </c:pt>
                <c:pt idx="5">
                  <c:v>11.7657</c:v>
                </c:pt>
                <c:pt idx="6">
                  <c:v>13.9184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5159184"/>
        <c:axId val="1069577216"/>
      </c:scatterChart>
      <c:valAx>
        <c:axId val="1075159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69577216"/>
        <c:crosses val="autoZero"/>
        <c:crossBetween val="midCat"/>
      </c:valAx>
      <c:valAx>
        <c:axId val="106957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75159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x</a:t>
            </a:r>
            <a:r>
              <a:rPr altLang="en-US"/>
              <a:t>偏振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8926261319534"/>
          <c:y val="0.191387559808612"/>
          <c:w val="0.794152652005175"/>
          <c:h val="0.7276407802723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[偏振态光强对比度分析.xlsx]Sheet1!$I$1:$K$1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[偏振态光强对比度分析.xlsx]Sheet1!$L$2:$N$2</c:f>
              <c:numCache>
                <c:formatCode>General</c:formatCode>
                <c:ptCount val="3"/>
                <c:pt idx="0">
                  <c:v>0.981303865776347</c:v>
                </c:pt>
                <c:pt idx="1">
                  <c:v>0.000553502197403713</c:v>
                </c:pt>
                <c:pt idx="2">
                  <c:v>-0.00052020206520219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4659690"/>
        <c:axId val="971628658"/>
      </c:barChart>
      <c:catAx>
        <c:axId val="75465969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71628658"/>
        <c:crosses val="autoZero"/>
        <c:auto val="1"/>
        <c:lblAlgn val="ctr"/>
        <c:lblOffset val="100"/>
        <c:noMultiLvlLbl val="0"/>
      </c:catAx>
      <c:valAx>
        <c:axId val="97162865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65969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y</a:t>
            </a:r>
            <a:r>
              <a:rPr altLang="en-US"/>
              <a:t>偏振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6833558863329"/>
          <c:y val="0.185567010309278"/>
          <c:w val="0.815805142083897"/>
          <c:h val="0.7558910162002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[偏振态光强对比度分析.xlsx]Sheet1!$I$11:$K$11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[偏振态光强对比度分析.xlsx]Sheet1!$L$3:$N$3</c:f>
              <c:numCache>
                <c:formatCode>General</c:formatCode>
                <c:ptCount val="3"/>
                <c:pt idx="0">
                  <c:v>-0.998120633854307</c:v>
                </c:pt>
                <c:pt idx="1">
                  <c:v>-0.000315071314765366</c:v>
                </c:pt>
                <c:pt idx="2">
                  <c:v>-0.00182193412451281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6858960"/>
        <c:axId val="66430386"/>
      </c:barChart>
      <c:catAx>
        <c:axId val="446858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6430386"/>
        <c:crosses val="autoZero"/>
        <c:auto val="1"/>
        <c:lblAlgn val="ctr"/>
        <c:lblOffset val="100"/>
        <c:noMultiLvlLbl val="0"/>
      </c:catAx>
      <c:valAx>
        <c:axId val="6643038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685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</a:t>
            </a:r>
            <a:r>
              <a:rPr altLang="en-US"/>
              <a:t>偏振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815006468305"/>
          <c:y val="0.211918063314711"/>
          <c:w val="0.800362225097025"/>
          <c:h val="0.71582867783985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[偏振态光强对比度分析.xlsx]Sheet1!$I$11:$K$11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[偏振态光强对比度分析.xlsx]Sheet1!$L$4:$N$4</c:f>
              <c:numCache>
                <c:formatCode>General</c:formatCode>
                <c:ptCount val="3"/>
                <c:pt idx="0">
                  <c:v>-0.130588063684298</c:v>
                </c:pt>
                <c:pt idx="1">
                  <c:v>0.994401929166792</c:v>
                </c:pt>
                <c:pt idx="2">
                  <c:v>0.0814229002401605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4381019"/>
        <c:axId val="130441662"/>
      </c:barChart>
      <c:catAx>
        <c:axId val="5443810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0441662"/>
        <c:crosses val="autoZero"/>
        <c:auto val="1"/>
        <c:lblAlgn val="ctr"/>
        <c:lblOffset val="100"/>
        <c:noMultiLvlLbl val="0"/>
      </c:catAx>
      <c:valAx>
        <c:axId val="130441662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44381019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</a:t>
            </a:r>
            <a:r>
              <a:rPr altLang="en-US"/>
              <a:t>偏振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[偏振态光强对比度分析.xlsx]Sheet1!$I$1:$K$1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[偏振态光强对比度分析.xlsx]Sheet1!$L$5:$N$5</c:f>
              <c:numCache>
                <c:formatCode>General</c:formatCode>
                <c:ptCount val="3"/>
                <c:pt idx="0">
                  <c:v>-0.132268513513371</c:v>
                </c:pt>
                <c:pt idx="1">
                  <c:v>-0.997261809592959</c:v>
                </c:pt>
                <c:pt idx="2">
                  <c:v>-0.0823627254443079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3551803"/>
        <c:axId val="527370927"/>
      </c:barChart>
      <c:catAx>
        <c:axId val="6135518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27370927"/>
        <c:crosses val="autoZero"/>
        <c:auto val="1"/>
        <c:lblAlgn val="ctr"/>
        <c:lblOffset val="100"/>
        <c:noMultiLvlLbl val="0"/>
      </c:catAx>
      <c:valAx>
        <c:axId val="527370927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355180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</a:t>
            </a:r>
            <a:r>
              <a:rPr altLang="en-US"/>
              <a:t>偏振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[偏振态光强对比度分析.xlsx]Sheet1!$A$6</c:f>
              <c:strCache>
                <c:ptCount val="1"/>
                <c:pt idx="0">
                  <c:v>r偏振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[偏振态光强对比度分析.xlsx]Sheet1!$I$1:$K$1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[偏振态光强对比度分析.xlsx]Sheet1!$L$6:$N$6</c:f>
              <c:numCache>
                <c:formatCode>General</c:formatCode>
                <c:ptCount val="3"/>
                <c:pt idx="0">
                  <c:v>-0.223478844829343</c:v>
                </c:pt>
                <c:pt idx="1">
                  <c:v>-0.0933361488664</c:v>
                </c:pt>
                <c:pt idx="2">
                  <c:v>0.673482466554291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3551803"/>
        <c:axId val="527370927"/>
      </c:barChart>
      <c:catAx>
        <c:axId val="6135518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27370927"/>
        <c:crosses val="autoZero"/>
        <c:auto val="1"/>
        <c:lblAlgn val="ctr"/>
        <c:lblOffset val="100"/>
        <c:noMultiLvlLbl val="0"/>
      </c:catAx>
      <c:valAx>
        <c:axId val="527370927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355180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</a:t>
            </a:r>
            <a:r>
              <a:rPr altLang="en-US"/>
              <a:t>偏振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[偏振态光强对比度分析.xlsx]Sheet1!$A$7</c:f>
              <c:strCache>
                <c:ptCount val="1"/>
                <c:pt idx="0">
                  <c:v>l偏振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[偏振态光强对比度分析.xlsx]Sheet1!$I$1:$K$1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[偏振态光强对比度分析.xlsx]Sheet1!$L$7:$N$7</c:f>
              <c:numCache>
                <c:formatCode>General</c:formatCode>
                <c:ptCount val="3"/>
                <c:pt idx="0">
                  <c:v>-0.218233147404816</c:v>
                </c:pt>
                <c:pt idx="1">
                  <c:v>0.0953368360331146</c:v>
                </c:pt>
                <c:pt idx="2">
                  <c:v>-0.632916903024946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3551803"/>
        <c:axId val="527370927"/>
      </c:barChart>
      <c:catAx>
        <c:axId val="6135518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27370927"/>
        <c:crosses val="autoZero"/>
        <c:auto val="1"/>
        <c:lblAlgn val="ctr"/>
        <c:lblOffset val="100"/>
        <c:noMultiLvlLbl val="0"/>
      </c:catAx>
      <c:valAx>
        <c:axId val="527370927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1355180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58118D8-2021-4034-9AAA-DF79F864B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emf"/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2.xml"/><Relationship Id="rId7" Type="http://schemas.openxmlformats.org/officeDocument/2006/relationships/image" Target="../media/image6.png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.png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9.jpeg"/><Relationship Id="rId10" Type="http://schemas.openxmlformats.org/officeDocument/2006/relationships/image" Target="../media/image58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60.jpeg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3" Type="http://schemas.openxmlformats.org/officeDocument/2006/relationships/tags" Target="../tags/tag4.xml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Relationship Id="rId3" Type="http://schemas.openxmlformats.org/officeDocument/2006/relationships/tags" Target="../tags/tag8.xml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Relationship Id="rId3" Type="http://schemas.openxmlformats.org/officeDocument/2006/relationships/tags" Target="../tags/tag10.xml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89500" y="3068320"/>
            <a:ext cx="66294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基于介质超透镜阵列的高效光学多参量探测系统设计</a:t>
            </a:r>
            <a:endParaRPr lang="zh-CN" altLang="zh-CN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89289" y="2511648"/>
            <a:ext cx="3451225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方向课程设计</a:t>
            </a:r>
            <a:r>
              <a:rPr lang="zh-CN" altLang="en-US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终期答辩</a:t>
            </a:r>
            <a:endParaRPr lang="zh-CN" altLang="en-US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2770" y="4552950"/>
            <a:ext cx="3014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组长：陆如斯</a:t>
            </a:r>
            <a:endParaRPr lang="zh-CN" altLang="en-US"/>
          </a:p>
          <a:p>
            <a:pPr algn="ctr"/>
            <a:r>
              <a:rPr lang="zh-CN" altLang="en-US"/>
              <a:t>组员：李昊洋</a:t>
            </a:r>
            <a:r>
              <a:rPr lang="en-US" altLang="zh-CN"/>
              <a:t> </a:t>
            </a:r>
            <a:r>
              <a:rPr lang="zh-CN" altLang="en-US"/>
              <a:t>肖翔铭</a:t>
            </a:r>
            <a:endParaRPr lang="zh-CN" altLang="en-US"/>
          </a:p>
          <a:p>
            <a:pPr algn="ctr"/>
            <a:r>
              <a:rPr lang="zh-CN" altLang="en-US"/>
              <a:t>答辩人：陆如斯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再现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聚焦</a:t>
            </a:r>
            <a:r>
              <a:rPr lang="zh-CN" altLang="en-US" sz="3200" b="1" dirty="0">
                <a:solidFill>
                  <a:prstClr val="black"/>
                </a:solidFill>
              </a:rPr>
              <a:t>效果分析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0" y="1490980"/>
            <a:ext cx="3621405" cy="2179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1896745" y="1490663"/>
            <a:ext cx="3619500" cy="2179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" name="文本框 110"/>
          <p:cNvSpPr txBox="1"/>
          <p:nvPr/>
        </p:nvSpPr>
        <p:spPr>
          <a:xfrm>
            <a:off x="1459230" y="553053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20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896745" y="3956368"/>
            <a:ext cx="3611880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0" y="3956685"/>
            <a:ext cx="3619500" cy="2172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1459230" y="10842308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20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10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再现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波前探测</a:t>
            </a:r>
            <a:r>
              <a:rPr lang="zh-CN" altLang="en-US" sz="3200" b="1" dirty="0">
                <a:solidFill>
                  <a:prstClr val="black"/>
                </a:solidFill>
              </a:rPr>
              <a:t>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5442585" y="1518920"/>
          <a:ext cx="6447155" cy="160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440"/>
                <a:gridCol w="647700"/>
                <a:gridCol w="739775"/>
                <a:gridCol w="739775"/>
                <a:gridCol w="739775"/>
                <a:gridCol w="739140"/>
                <a:gridCol w="741045"/>
                <a:gridCol w="738505"/>
              </a:tblGrid>
              <a:tr h="339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uFillTx/>
                          <a:latin typeface="Arial" panose="020B0604020202020204" pitchFamily="34" charset="0"/>
                          <a:ea typeface="等线" panose="02010600030101010101" charset="-122"/>
                        </a:rPr>
                        <a:t>角度(°)</a:t>
                      </a:r>
                      <a:endParaRPr lang="zh-CN" altLang="en-US" sz="1200" b="1">
                        <a:solidFill>
                          <a:srgbClr val="000000"/>
                        </a:solidFill>
                        <a:uFillTx/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2.5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7.5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10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12.5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17.5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0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uFillTx/>
                          <a:latin typeface="Arial" panose="020B0604020202020204" pitchFamily="34" charset="0"/>
                          <a:ea typeface="等线" panose="02010600030101010101" charset="-122"/>
                        </a:rPr>
                        <a:t>中心位置（um）</a:t>
                      </a:r>
                      <a:endParaRPr lang="zh-CN" altLang="en-US" sz="1200" b="1">
                        <a:solidFill>
                          <a:srgbClr val="000000"/>
                        </a:solidFill>
                        <a:uFillTx/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2.04137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3.9714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5.97565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7.90567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9.8357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11.7657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13.9184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4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uFillTx/>
                          <a:latin typeface="Arial" panose="020B0604020202020204" pitchFamily="34" charset="0"/>
                          <a:ea typeface="等线" panose="02010600030101010101" charset="-122"/>
                        </a:rPr>
                        <a:t>相位梯度</a:t>
                      </a:r>
                      <a:endParaRPr lang="zh-CN" altLang="en-US" sz="1200" b="1">
                        <a:solidFill>
                          <a:srgbClr val="000000"/>
                        </a:solidFill>
                        <a:uFillTx/>
                        <a:latin typeface="Arial" panose="020B0604020202020204" pitchFamily="34" charset="0"/>
                        <a:ea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0.27519816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0.531983444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0.791886721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1.03296729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1.262880577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1.480051996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uFillTx/>
                          <a:latin typeface="等线" panose="02010600030101010101" charset="-122"/>
                        </a:rPr>
                        <a:t>1.706019684</a:t>
                      </a:r>
                      <a:endParaRPr lang="en-US" altLang="en-US" sz="1200" b="1">
                        <a:solidFill>
                          <a:srgbClr val="000000"/>
                        </a:solidFill>
                        <a:uFillTx/>
                        <a:latin typeface="等线" panose="02010600030101010101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6533515" y="3443288"/>
          <a:ext cx="4572000" cy="3161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1180783" y="3443605"/>
          <a:ext cx="4733925" cy="3147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11</a:t>
            </a:r>
            <a:endParaRPr lang="en-US" altLang="zh-CN"/>
          </a:p>
        </p:txBody>
      </p:sp>
      <p:pic>
        <p:nvPicPr>
          <p:cNvPr id="10" name="图片 9" descr="CK`12)B0AV)XYA6`RO4NNH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" y="1310005"/>
            <a:ext cx="1576705" cy="1356360"/>
          </a:xfrm>
          <a:prstGeom prst="rect">
            <a:avLst/>
          </a:prstGeom>
        </p:spPr>
      </p:pic>
      <p:pic>
        <p:nvPicPr>
          <p:cNvPr id="11" name="图片 10" descr="CDCA86[6NBT}FSDJPQ~MXA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095" y="1399540"/>
            <a:ext cx="1536700" cy="1268730"/>
          </a:xfrm>
          <a:prstGeom prst="rect">
            <a:avLst/>
          </a:prstGeom>
        </p:spPr>
      </p:pic>
      <p:pic>
        <p:nvPicPr>
          <p:cNvPr id="14" name="图片 13" descr="W0HU$$~%UW(1TB3%M)H@UM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9675" y="1377950"/>
            <a:ext cx="1490980" cy="1289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7045" y="2717800"/>
            <a:ext cx="1143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theta=5</a:t>
            </a:r>
            <a:r>
              <a:rPr lang="zh-CN" altLang="en-US"/>
              <a:t>°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72030" y="2717800"/>
            <a:ext cx="134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theta=10</a:t>
            </a:r>
            <a:r>
              <a:rPr lang="zh-CN" altLang="en-US"/>
              <a:t>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969385" y="2717800"/>
            <a:ext cx="1271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theta=15</a:t>
            </a:r>
            <a:r>
              <a:rPr lang="zh-CN" altLang="en-US"/>
              <a:t>°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077085" y="927735"/>
            <a:ext cx="1739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斜入射</a:t>
            </a:r>
            <a:r>
              <a:rPr lang="zh-CN" altLang="en-US"/>
              <a:t>聚焦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再现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聚焦效果分析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</a:t>
            </a:r>
            <a:endParaRPr lang="en-US" altLang="zh-CN"/>
          </a:p>
        </p:txBody>
      </p:sp>
      <p:pic>
        <p:nvPicPr>
          <p:cNvPr id="43" name="图片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835" y="3757930"/>
            <a:ext cx="3958590" cy="2379980"/>
          </a:xfrm>
          <a:prstGeom prst="rect">
            <a:avLst/>
          </a:prstGeom>
          <a:noFill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8323" r="20685" b="11230"/>
          <a:stretch>
            <a:fillRect/>
          </a:stretch>
        </p:blipFill>
        <p:spPr>
          <a:xfrm>
            <a:off x="797560" y="2045335"/>
            <a:ext cx="5075555" cy="15062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r="18108" b="2191"/>
          <a:stretch>
            <a:fillRect/>
          </a:stretch>
        </p:blipFill>
        <p:spPr>
          <a:xfrm>
            <a:off x="6263005" y="1740535"/>
            <a:ext cx="5410200" cy="4479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偏振探测分析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8"/>
            </p:custDataLst>
          </p:nvPr>
        </p:nvGraphicFramePr>
        <p:xfrm>
          <a:off x="734695" y="1936750"/>
          <a:ext cx="5285740" cy="258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/>
                <a:gridCol w="1321435"/>
                <a:gridCol w="1322705"/>
                <a:gridCol w="1320800"/>
              </a:tblGrid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0.981303866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0.000553502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-0.000520202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-0.998120634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-0.000315071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-0.001821934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-0.130588064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0.994401929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0.0814229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-0.132268514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-0.99726181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-0.082362725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-0.223478845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-0.093336149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0.673482467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l偏振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-0.218233147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0.095336836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-0.632916903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6589395" y="1271270"/>
          <a:ext cx="2337435" cy="1643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9236710" y="1290320"/>
          <a:ext cx="2235200" cy="1642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6589395" y="3161665"/>
          <a:ext cx="2337435" cy="162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9236710" y="3161030"/>
          <a:ext cx="2235200" cy="1624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/>
          <p:cNvGraphicFramePr/>
          <p:nvPr/>
        </p:nvGraphicFramePr>
        <p:xfrm>
          <a:off x="6589395" y="4994275"/>
          <a:ext cx="2337435" cy="1699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9236710" y="4995545"/>
          <a:ext cx="2235200" cy="1727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5" y="4673600"/>
            <a:ext cx="6400165" cy="17183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endParaRPr lang="en-US" altLang="zh-CN"/>
          </a:p>
        </p:txBody>
      </p:sp>
      <p:pic>
        <p:nvPicPr>
          <p:cNvPr id="2" name="图片 1" descr="0N%RO0R)WCQL651})M)GL0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215" y="295910"/>
            <a:ext cx="3041650" cy="1544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波前探测分析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19675" b="4061"/>
          <a:stretch>
            <a:fillRect/>
          </a:stretch>
        </p:blipFill>
        <p:spPr>
          <a:xfrm>
            <a:off x="2834640" y="1482090"/>
            <a:ext cx="6962140" cy="4964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98275" y="6409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14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761230" y="213995"/>
            <a:ext cx="266890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endParaRPr lang="en-US" altLang="zh-CN" sz="3200" b="1" dirty="0">
              <a:solidFill>
                <a:prstClr val="black"/>
              </a:solidFill>
            </a:endParaRPr>
          </a:p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波前探测分析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15</a:t>
            </a:r>
            <a:endParaRPr lang="en-US" altLang="zh-CN"/>
          </a:p>
        </p:txBody>
      </p:sp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337820" y="1508760"/>
            <a:ext cx="3750310" cy="2256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334645" y="3858895"/>
            <a:ext cx="3753485" cy="2261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4"/>
          <a:stretch>
            <a:fillRect/>
          </a:stretch>
        </p:blipFill>
        <p:spPr>
          <a:xfrm>
            <a:off x="8058785" y="1515745"/>
            <a:ext cx="3733165" cy="225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5"/>
          <a:stretch>
            <a:fillRect/>
          </a:stretch>
        </p:blipFill>
        <p:spPr>
          <a:xfrm>
            <a:off x="4196080" y="3858895"/>
            <a:ext cx="3743960" cy="225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4196080" y="1508760"/>
            <a:ext cx="3754755" cy="225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/>
        </p:nvPicPr>
        <p:blipFill>
          <a:blip r:embed="rId7"/>
          <a:stretch>
            <a:fillRect/>
          </a:stretch>
        </p:blipFill>
        <p:spPr>
          <a:xfrm>
            <a:off x="8047990" y="3858895"/>
            <a:ext cx="3752215" cy="2258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" name="文本框 118"/>
          <p:cNvSpPr txBox="1"/>
          <p:nvPr/>
        </p:nvSpPr>
        <p:spPr>
          <a:xfrm>
            <a:off x="4785360" y="8076248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200" b="0">
                <a:latin typeface="宋体" panose="02010600030101010101" pitchFamily="2" charset="-122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zh-CN" altLang="en-US" sz="4000" b="1" dirty="0">
                <a:solidFill>
                  <a:schemeClr val="tx1"/>
                </a:solidFill>
                <a:sym typeface="+mn-ea"/>
              </a:rPr>
              <a:t>拓展内容</a:t>
            </a:r>
            <a:endParaRPr lang="zh-CN" altLang="en-US" sz="4000" b="1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</a:t>
            </a:r>
            <a:r>
              <a:rPr lang="en-US" sz="4000" b="1" dirty="0">
                <a:solidFill>
                  <a:schemeClr val="accent1"/>
                </a:solidFill>
              </a:rPr>
              <a:t>3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16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频率探测探索</a:t>
            </a:r>
            <a:r>
              <a:rPr lang="zh-CN" altLang="en-US" sz="3200" b="1" dirty="0">
                <a:solidFill>
                  <a:prstClr val="black"/>
                </a:solidFill>
              </a:rPr>
              <a:t>尝试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98195" y="1478915"/>
            <a:ext cx="29406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超表面</a:t>
            </a:r>
            <a:r>
              <a:rPr lang="zh-CN" altLang="en-US"/>
              <a:t>分光计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人为增大色差制造色散</a:t>
            </a:r>
            <a:endParaRPr lang="zh-CN" b="1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超透镜级联增大色散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17</a:t>
            </a:r>
            <a:endParaRPr lang="en-US" altLang="zh-CN"/>
          </a:p>
        </p:txBody>
      </p:sp>
      <p:sp>
        <p:nvSpPr>
          <p:cNvPr id="119" name="文本框 118"/>
          <p:cNvSpPr txBox="1"/>
          <p:nvPr/>
        </p:nvSpPr>
        <p:spPr>
          <a:xfrm>
            <a:off x="4359910" y="1573530"/>
            <a:ext cx="700595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>
                <a:latin typeface="+mn-ea"/>
                <a:cs typeface="+mn-ea"/>
                <a:sym typeface="+mn-ea"/>
              </a:rPr>
              <a:t>参考了论文A broadband achromatic metalens for focusing and imaging in the visible</a:t>
            </a:r>
            <a:endParaRPr lang="zh-CN">
              <a:latin typeface="+mn-ea"/>
              <a:cs typeface="+mn-ea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+mn-ea"/>
                <a:cs typeface="+mn-ea"/>
              </a:rPr>
              <a:t>利用超透镜本身的色散效应，将入射光的频率信息转化为聚焦点的</a:t>
            </a:r>
            <a:r>
              <a:rPr lang="en-US" altLang="zh-CN" b="0">
                <a:solidFill>
                  <a:srgbClr val="FF0000"/>
                </a:solidFill>
                <a:latin typeface="+mn-ea"/>
                <a:cs typeface="+mn-ea"/>
              </a:rPr>
              <a:t>z</a:t>
            </a:r>
            <a:r>
              <a:rPr lang="zh-CN" altLang="en-US" b="0">
                <a:solidFill>
                  <a:srgbClr val="FF0000"/>
                </a:solidFill>
                <a:latin typeface="+mn-ea"/>
                <a:cs typeface="+mn-ea"/>
              </a:rPr>
              <a:t>方向的</a:t>
            </a:r>
            <a:r>
              <a:rPr lang="zh-CN" b="0">
                <a:solidFill>
                  <a:srgbClr val="FF0000"/>
                </a:solidFill>
                <a:latin typeface="+mn-ea"/>
                <a:cs typeface="+mn-ea"/>
              </a:rPr>
              <a:t>位置信息</a:t>
            </a:r>
            <a:r>
              <a:rPr lang="zh-CN" b="0">
                <a:latin typeface="+mn-ea"/>
                <a:cs typeface="+mn-ea"/>
              </a:rPr>
              <a:t>，从而实现对入射光的频率测量。</a:t>
            </a:r>
            <a:endParaRPr lang="zh-CN" b="0">
              <a:latin typeface="+mn-ea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0">
                <a:latin typeface="+mn-ea"/>
                <a:cs typeface="+mn-ea"/>
              </a:rPr>
              <a:t>使用特别设计的超表面结构对入射光聚焦并增大其色散，便于测量。</a:t>
            </a:r>
            <a:endParaRPr lang="zh-CN" b="0">
              <a:latin typeface="+mn-ea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0">
              <a:latin typeface="+mn-ea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ea"/>
                <a:cs typeface="+mn-ea"/>
              </a:rPr>
              <a:t>具体方法设想：先扫论文给的5组结构参数，固定结构参数，然后扫描变量设波长，扫描结果设相位，做出图2的e上面那幅图，拟合线性斜率。然后对应于每个特定的半径，在图1的b找目标的群延迟，然后得到需要的斜率。再对应之前拟合的斜率图，凑出比较合适的结构参数，放一圈到这个半径上。对每个半径重复操作得到整个透镜的结构。</a:t>
            </a:r>
            <a:endParaRPr lang="zh-CN" altLang="en-US" b="0">
              <a:latin typeface="+mn-ea"/>
              <a:cs typeface="+mn-ea"/>
            </a:endParaRPr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053080"/>
            <a:ext cx="3672205" cy="330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频率探测探索</a:t>
            </a:r>
            <a:r>
              <a:rPr lang="zh-CN" altLang="en-US" sz="3200" b="1" dirty="0">
                <a:solidFill>
                  <a:prstClr val="black"/>
                </a:solidFill>
              </a:rPr>
              <a:t>尝试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98195" y="1478915"/>
            <a:ext cx="29406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超表面</a:t>
            </a:r>
            <a:r>
              <a:rPr lang="zh-CN" altLang="en-US"/>
              <a:t>分光计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人为增大色差制造色散</a:t>
            </a:r>
            <a:endParaRPr lang="zh-CN" b="1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超透镜级联增大色散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18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535805" y="1478915"/>
            <a:ext cx="60083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+mn-ea"/>
                <a:cs typeface="+mn-ea"/>
              </a:rPr>
              <a:t>我们小组分析了论文中增大色散(n=2)所需的群时延分布信息，用曲线拟合的方式将其扩充到了整个平面上。</a:t>
            </a:r>
            <a:endParaRPr lang="zh-CN" altLang="en-US" sz="1600" b="0">
              <a:latin typeface="+mn-ea"/>
              <a:cs typeface="+mn-ea"/>
            </a:endParaRPr>
          </a:p>
        </p:txBody>
      </p:sp>
      <p:pic>
        <p:nvPicPr>
          <p:cNvPr id="8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3046730"/>
            <a:ext cx="3700145" cy="2593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8195" y="5870575"/>
            <a:ext cx="38563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1600" b="0">
                <a:latin typeface="+mn-ea"/>
                <a:cs typeface="+mn-ea"/>
              </a:rPr>
              <a:t>n=2群时延与坐标关系数据拟合曲线</a:t>
            </a:r>
            <a:endParaRPr lang="zh-CN" altLang="en-US" sz="1600" b="0">
              <a:latin typeface="+mn-ea"/>
              <a:cs typeface="+mn-ea"/>
            </a:endParaRPr>
          </a:p>
        </p:txBody>
      </p:sp>
      <p:pic>
        <p:nvPicPr>
          <p:cNvPr id="10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175" y="1184910"/>
            <a:ext cx="1310640" cy="1310640"/>
          </a:xfrm>
          <a:prstGeom prst="rect">
            <a:avLst/>
          </a:prstGeom>
        </p:spPr>
      </p:pic>
      <p:pic>
        <p:nvPicPr>
          <p:cNvPr id="37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40" y="2543175"/>
            <a:ext cx="3289935" cy="1867535"/>
          </a:xfrm>
          <a:prstGeom prst="rect">
            <a:avLst/>
          </a:prstGeom>
        </p:spPr>
      </p:pic>
      <p:pic>
        <p:nvPicPr>
          <p:cNvPr id="36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648" y="2495233"/>
            <a:ext cx="1955165" cy="1962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06925" y="4457700"/>
            <a:ext cx="69456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0">
                <a:latin typeface="+mn-ea"/>
                <a:cs typeface="+mn-ea"/>
              </a:rPr>
              <a:t>问题和</a:t>
            </a:r>
            <a:r>
              <a:rPr lang="zh-CN" altLang="en-US" sz="1600" b="0">
                <a:latin typeface="+mn-ea"/>
                <a:cs typeface="+mn-ea"/>
              </a:rPr>
              <a:t>分析：</a:t>
            </a:r>
            <a:endParaRPr lang="zh-CN" altLang="en-US" sz="1600" b="0"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+mn-ea"/>
                <a:cs typeface="+mn-ea"/>
              </a:rPr>
              <a:t>效果并不是很理想，推测原因为仿真精度较低。</a:t>
            </a:r>
            <a:endParaRPr lang="zh-CN" altLang="en-US" sz="1600" b="0"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+mn-ea"/>
                <a:cs typeface="+mn-ea"/>
              </a:rPr>
              <a:t>论文中5组结构的选取是针对需要负的群时延的消色差透镜(n=1)的设计要求进行的，而我们为了取得更好的增大色散的效果，应该多仿真几组结构并寻找符合n=2群时延的结构。受限于方案可行性和项目剩余的时间，我们没有再进行下一步实验。</a:t>
            </a:r>
            <a:endParaRPr lang="zh-CN" altLang="en-US" sz="1600" b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频率探测探索</a:t>
            </a:r>
            <a:r>
              <a:rPr lang="zh-CN" altLang="en-US" sz="3200" b="1" dirty="0">
                <a:solidFill>
                  <a:prstClr val="black"/>
                </a:solidFill>
              </a:rPr>
              <a:t>尝试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97560" y="1938020"/>
            <a:ext cx="29406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超表面</a:t>
            </a:r>
            <a:r>
              <a:rPr lang="zh-CN" altLang="en-US"/>
              <a:t>分光计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人为增大色差制造色散</a:t>
            </a:r>
            <a:endParaRPr 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rgbClr val="FF0000"/>
                </a:solidFill>
              </a:rPr>
              <a:t>超透镜级联增大色散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</a:t>
            </a:r>
            <a:endParaRPr lang="en-US" altLang="zh-CN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40" y="5031105"/>
            <a:ext cx="2860040" cy="1328420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78" y="3624263"/>
            <a:ext cx="2638425" cy="122364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010785" y="313626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级联（双层）超透镜调控色散</a:t>
            </a:r>
            <a:endParaRPr lang="zh-CN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" y="3498215"/>
            <a:ext cx="3155315" cy="1373505"/>
          </a:xfrm>
          <a:prstGeom prst="rect">
            <a:avLst/>
          </a:prstGeom>
        </p:spPr>
      </p:pic>
      <p:pic>
        <p:nvPicPr>
          <p:cNvPr id="6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3624580"/>
            <a:ext cx="168148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465" y="1726565"/>
            <a:ext cx="3580765" cy="124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645" y="1165860"/>
            <a:ext cx="2854325" cy="9518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8888095" y="3624580"/>
            <a:ext cx="410210" cy="419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960" y="5034280"/>
            <a:ext cx="6452870" cy="159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4695" y="3106420"/>
            <a:ext cx="2402205" cy="19900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10"/>
          <a:stretch>
            <a:fillRect/>
          </a:stretch>
        </p:blipFill>
        <p:spPr>
          <a:xfrm>
            <a:off x="10336530" y="2277745"/>
            <a:ext cx="1134745" cy="668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1"/>
          <a:stretch>
            <a:fillRect/>
          </a:stretch>
        </p:blipFill>
        <p:spPr>
          <a:xfrm>
            <a:off x="8317230" y="2277745"/>
            <a:ext cx="1675765" cy="605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24886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答辩</a:t>
            </a:r>
            <a:r>
              <a:rPr lang="zh-CN" altLang="en-US" sz="3200" b="1" dirty="0">
                <a:solidFill>
                  <a:prstClr val="black"/>
                </a:solidFill>
              </a:rPr>
              <a:t>内容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5735493" y="215201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/>
              <a:t>1</a:t>
            </a:r>
            <a:endParaRPr lang="en-US" altLang="zh-CN" sz="2400" dirty="0"/>
          </a:p>
        </p:txBody>
      </p:sp>
      <p:sp>
        <p:nvSpPr>
          <p:cNvPr id="8" name="椭圆 7"/>
          <p:cNvSpPr/>
          <p:nvPr/>
        </p:nvSpPr>
        <p:spPr>
          <a:xfrm>
            <a:off x="5735493" y="3080624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/>
              <a:t>2</a:t>
            </a:r>
            <a:endParaRPr lang="en-US" altLang="zh-CN" sz="2400" dirty="0"/>
          </a:p>
        </p:txBody>
      </p:sp>
      <p:sp>
        <p:nvSpPr>
          <p:cNvPr id="9" name="椭圆 8"/>
          <p:cNvSpPr/>
          <p:nvPr/>
        </p:nvSpPr>
        <p:spPr>
          <a:xfrm>
            <a:off x="5735493" y="400923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/>
              <a:t>3</a:t>
            </a: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6348095" y="2093468"/>
            <a:ext cx="4791529" cy="603087"/>
            <a:chOff x="874712" y="3387145"/>
            <a:chExt cx="4791529" cy="603087"/>
          </a:xfrm>
        </p:grpSpPr>
        <p:sp>
          <p:nvSpPr>
            <p:cNvPr id="12" name="矩形 11"/>
            <p:cNvSpPr/>
            <p:nvPr/>
          </p:nvSpPr>
          <p:spPr>
            <a:xfrm>
              <a:off x="874712" y="3677812"/>
              <a:ext cx="4791529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两篇论文的重现、论文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改论文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的仿真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尝试过程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74712" y="3387145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设计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方法与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成果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48095" y="3022711"/>
            <a:ext cx="4791529" cy="602452"/>
            <a:chOff x="874712" y="3387780"/>
            <a:chExt cx="4791529" cy="602452"/>
          </a:xfrm>
        </p:grpSpPr>
        <p:sp>
          <p:nvSpPr>
            <p:cNvPr id="19" name="矩形 18"/>
            <p:cNvSpPr/>
            <p:nvPr/>
          </p:nvSpPr>
          <p:spPr>
            <a:xfrm>
              <a:off x="874712" y="3677812"/>
              <a:ext cx="4791529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仿真结果分析及误差分析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结果与问题分析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48095" y="3951318"/>
            <a:ext cx="4791529" cy="602452"/>
            <a:chOff x="874712" y="3387780"/>
            <a:chExt cx="4791529" cy="602452"/>
          </a:xfrm>
        </p:grpSpPr>
        <p:sp>
          <p:nvSpPr>
            <p:cNvPr id="23" name="矩形 22"/>
            <p:cNvSpPr/>
            <p:nvPr/>
          </p:nvSpPr>
          <p:spPr>
            <a:xfrm>
              <a:off x="874712" y="3677812"/>
              <a:ext cx="4791529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超表面实现频率探测的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探索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拓展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内容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735493" y="493823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/>
              <a:t>4</a:t>
            </a:r>
            <a:endParaRPr lang="en-US" altLang="zh-CN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348095" y="4880323"/>
            <a:ext cx="4791529" cy="602452"/>
            <a:chOff x="874712" y="3387780"/>
            <a:chExt cx="4791529" cy="602452"/>
          </a:xfrm>
        </p:grpSpPr>
        <p:sp>
          <p:nvSpPr>
            <p:cNvPr id="20" name="矩形 19"/>
            <p:cNvSpPr/>
            <p:nvPr/>
          </p:nvSpPr>
          <p:spPr>
            <a:xfrm>
              <a:off x="874712" y="3677812"/>
              <a:ext cx="4791529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小组成员任务分工、课程设计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总结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分工与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总结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1" grpId="0" bldLvl="0" animBg="1"/>
      <p:bldP spid="11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zh-CN" altLang="en-US" sz="4000" b="1" dirty="0">
                <a:solidFill>
                  <a:schemeClr val="tx1"/>
                </a:solidFill>
                <a:sym typeface="+mn-ea"/>
              </a:rPr>
              <a:t>分工与总结</a:t>
            </a:r>
            <a:endParaRPr lang="zh-CN" altLang="en-US" sz="4000" b="1" dirty="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</a:t>
            </a:r>
            <a:r>
              <a:rPr lang="en-US" sz="4000" b="1" dirty="0">
                <a:solidFill>
                  <a:schemeClr val="accent1"/>
                </a:solidFill>
              </a:rPr>
              <a:t>4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组内</a:t>
            </a:r>
            <a:r>
              <a:rPr lang="zh-CN" altLang="en-US" sz="3200" b="1" dirty="0">
                <a:solidFill>
                  <a:prstClr val="black"/>
                </a:solidFill>
              </a:rPr>
              <a:t>分工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en-US" sz="9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12140" y="1992630"/>
            <a:ext cx="3630930" cy="3995420"/>
            <a:chOff x="5354322" y="1967781"/>
            <a:chExt cx="2997200" cy="3995420"/>
          </a:xfrm>
        </p:grpSpPr>
        <p:sp>
          <p:nvSpPr>
            <p:cNvPr id="57" name="矩形 56"/>
            <p:cNvSpPr/>
            <p:nvPr/>
          </p:nvSpPr>
          <p:spPr>
            <a:xfrm>
              <a:off x="5354322" y="2332271"/>
              <a:ext cx="2997200" cy="3630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1、文献调研，重点阅读文献[3][4][5][6][9][11][19]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2、论文1的FDTD仿真及分析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3、单个结构扫描的扫描范围拆分和数据整理汇总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4、论文2及论文2改论文1的目标相位计算和FDTD脚本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5、论文2、论文2改1的FDTD仿真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优化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6、色散论文和频率探测原理分析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7、答辩ppt、终期报告的收尾部分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、组织小组讨论和任务分配、平时例会及三次答辩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陆如斯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4371340" y="2357120"/>
            <a:ext cx="3716020" cy="36309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1、文献调研，重点阅读文献[2][7][8][16][17][10]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2、论文1的FDTD仿真及分析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3、论文1、论文2、论文2改1单个结构扫描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4、用Python程序输出论文2及论文2改论文1的结构尺寸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5、FDTD仿真脚本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6、论文2、论文2改1的FDTD仿真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7、终期报告的“理论与数值仿真模型”部分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、级联超表面色散论文的探索和仿真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451985" y="1992630"/>
            <a:ext cx="137477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肖翔铭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87360" y="2357120"/>
            <a:ext cx="3747770" cy="36309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1、文献调研，重点阅读文献[1][12][13][14][15][18]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2、论文1的FDTD仿真及分析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3、论文1、论文2、论文2改1单个结构扫描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4、论文2、论文2改1的FDTD仿真优化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5、论文2改论文1的斜入射仿真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6、聚焦效果分析、波前分析、偏振态分析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7、终期报告“结果分析与讨论”部分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、增大色散探测偏振态论文的探索和仿真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7360" y="1992630"/>
            <a:ext cx="137477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李昊洋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21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lurus/AppData/Local/Temp/picturecompress_20210704153234/output_1.jp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68350" y="2186940"/>
            <a:ext cx="4045585" cy="3035935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4711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总结</a:t>
            </a:r>
            <a:r>
              <a:rPr lang="zh-CN" altLang="en-US" sz="3200" b="1" dirty="0">
                <a:solidFill>
                  <a:prstClr val="black"/>
                </a:solidFill>
              </a:rPr>
              <a:t>分析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</a:p>
        </p:txBody>
      </p:sp>
      <p:sp>
        <p:nvSpPr>
          <p:cNvPr id="24" name="椭圆 23"/>
          <p:cNvSpPr/>
          <p:nvPr/>
        </p:nvSpPr>
        <p:spPr>
          <a:xfrm>
            <a:off x="5626273" y="155003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5626273" y="275105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6" name="椭圆 15"/>
          <p:cNvSpPr/>
          <p:nvPr/>
        </p:nvSpPr>
        <p:spPr>
          <a:xfrm>
            <a:off x="5626273" y="367204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1" name="椭圆 10"/>
          <p:cNvSpPr/>
          <p:nvPr/>
        </p:nvSpPr>
        <p:spPr>
          <a:xfrm>
            <a:off x="5626273" y="49111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6551930" y="2663698"/>
            <a:ext cx="4791529" cy="892647"/>
            <a:chOff x="874712" y="3387780"/>
            <a:chExt cx="4791529" cy="892647"/>
          </a:xfrm>
        </p:grpSpPr>
        <p:sp>
          <p:nvSpPr>
            <p:cNvPr id="34" name="矩形 33"/>
            <p:cNvSpPr/>
            <p:nvPr/>
          </p:nvSpPr>
          <p:spPr>
            <a:xfrm>
              <a:off x="874712" y="3672732"/>
              <a:ext cx="4791529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针对论文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  <a:cs typeface="+mn-ea"/>
                </a:rPr>
                <a:t>2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分光聚焦的方法，矩形柱比椭圆柱有着更好的聚焦性能，并且仿真时间更短。</a:t>
              </a: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结构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形状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51930" y="3592306"/>
            <a:ext cx="4791529" cy="1156172"/>
            <a:chOff x="874712" y="3387780"/>
            <a:chExt cx="4791529" cy="1156172"/>
          </a:xfrm>
        </p:grpSpPr>
        <p:sp>
          <p:nvSpPr>
            <p:cNvPr id="37" name="矩形 36"/>
            <p:cNvSpPr/>
            <p:nvPr/>
          </p:nvSpPr>
          <p:spPr>
            <a:xfrm>
              <a:off x="874712" y="3677812"/>
              <a:ext cx="4791529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在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适当的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范围内，缩小纳米柱结构边长的选取范围，例如论文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  <a:cs typeface="+mn-ea"/>
                </a:rPr>
                <a:t>2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中的矩形柱的边长选取从0.05um-0.45um减小至0.05um-0.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  <a:cs typeface="+mn-ea"/>
                </a:rPr>
                <a:t>3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  <a:cs typeface="+mn-ea"/>
                </a:rPr>
                <a:t>um，可以观察到明显的聚焦效果优化。</a:t>
              </a: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结构参数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范围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551930" y="4833333"/>
            <a:ext cx="4791529" cy="639282"/>
            <a:chOff x="874712" y="3387780"/>
            <a:chExt cx="4791529" cy="639282"/>
          </a:xfrm>
        </p:grpSpPr>
        <p:sp>
          <p:nvSpPr>
            <p:cNvPr id="40" name="矩形 39"/>
            <p:cNvSpPr/>
            <p:nvPr/>
          </p:nvSpPr>
          <p:spPr>
            <a:xfrm>
              <a:off x="874712" y="3677812"/>
              <a:ext cx="4791529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</a:rPr>
                <a:t>在适当的范围内，缩短焦距可以提高聚焦效果。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焦距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设计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551930" y="1466800"/>
            <a:ext cx="4791529" cy="1156172"/>
            <a:chOff x="874712" y="3387780"/>
            <a:chExt cx="4791529" cy="1156172"/>
          </a:xfrm>
        </p:grpSpPr>
        <p:sp>
          <p:nvSpPr>
            <p:cNvPr id="43" name="矩形 42"/>
            <p:cNvSpPr/>
            <p:nvPr/>
          </p:nvSpPr>
          <p:spPr>
            <a:xfrm>
              <a:off x="874712" y="3677812"/>
              <a:ext cx="4791529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</a:rPr>
                <a:t>可以用分光聚焦的方法改进广义哈特曼-夏克阵列，使之工作在1550nm波段，兼具高效性和光强、偏振、相位的多探测功能。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结论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22</a:t>
            </a:r>
            <a:endParaRPr lang="en-US" altLang="zh-CN"/>
          </a:p>
        </p:txBody>
      </p:sp>
      <p:sp>
        <p:nvSpPr>
          <p:cNvPr id="9" name="椭圆 8"/>
          <p:cNvSpPr/>
          <p:nvPr/>
        </p:nvSpPr>
        <p:spPr>
          <a:xfrm>
            <a:off x="5626908" y="572142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2400" dirty="0" smtClean="0"/>
              <a:t>5</a:t>
            </a: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6552565" y="5643593"/>
            <a:ext cx="4791529" cy="639282"/>
            <a:chOff x="874712" y="3387780"/>
            <a:chExt cx="4791529" cy="639282"/>
          </a:xfrm>
        </p:grpSpPr>
        <p:sp>
          <p:nvSpPr>
            <p:cNvPr id="12" name="矩形 11"/>
            <p:cNvSpPr/>
            <p:nvPr/>
          </p:nvSpPr>
          <p:spPr>
            <a:xfrm>
              <a:off x="874712" y="3677812"/>
              <a:ext cx="4791529" cy="3492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</a:rPr>
                <a:t>增大面阵数可以缩小</a:t>
              </a:r>
              <a:r>
                <a:rPr lang="zh-CN" altLang="en-US" sz="1400" dirty="0">
                  <a:solidFill>
                    <a:schemeClr val="tx1"/>
                  </a:solidFill>
                </a:rPr>
                <a:t>聚焦光斑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74712" y="3387780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面阵数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24" grpId="0" bldLvl="0" animBg="1"/>
      <p:bldP spid="24" grpId="1" bldLvl="0" animBg="1"/>
      <p:bldP spid="20" grpId="0" bldLvl="0" animBg="1"/>
      <p:bldP spid="20" grpId="1" bldLvl="0" animBg="1"/>
      <p:bldP spid="16" grpId="0" bldLvl="0" animBg="1"/>
      <p:bldP spid="16" grpId="1" bldLvl="0" animBg="1"/>
      <p:bldP spid="11" grpId="0" bldLvl="0" animBg="1"/>
      <p:bldP spid="11" grpId="1" bldLvl="0" animBg="1"/>
      <p:bldP spid="9" grpId="0" bldLvl="0" animBg="1"/>
      <p:bldP spid="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 l="-1" t="278" r="313" b="1"/>
          <a:stretch>
            <a:fillRect/>
          </a:stretch>
        </p:blipFill>
        <p:spPr>
          <a:xfrm>
            <a:off x="0" y="953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谢谢观看！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78824" y="2511648"/>
            <a:ext cx="3451225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2400" b="1" dirty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方向课程设计终期答辩</a:t>
            </a:r>
            <a:endParaRPr lang="zh-CN" altLang="zh-CN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373888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sym typeface="+mn-ea"/>
              </a:rPr>
              <a:t>设计方法与成果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重现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-1007" r="19635"/>
          <a:stretch>
            <a:fillRect/>
          </a:stretch>
        </p:blipFill>
        <p:spPr>
          <a:xfrm>
            <a:off x="438785" y="1198880"/>
            <a:ext cx="5021580" cy="575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990" y="1302385"/>
            <a:ext cx="6022975" cy="2763520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6250940" y="4382135"/>
            <a:ext cx="1744980" cy="1706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7"/>
          <a:stretch>
            <a:fillRect/>
          </a:stretch>
        </p:blipFill>
        <p:spPr>
          <a:xfrm>
            <a:off x="8056245" y="4382135"/>
            <a:ext cx="175260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8"/>
          <a:stretch>
            <a:fillRect/>
          </a:stretch>
        </p:blipFill>
        <p:spPr>
          <a:xfrm>
            <a:off x="9869170" y="4382135"/>
            <a:ext cx="1752600" cy="1722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745605" y="6275070"/>
            <a:ext cx="755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偏振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54720" y="6247765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偏振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03510" y="6275070"/>
            <a:ext cx="88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r>
              <a:rPr lang="zh-CN" altLang="en-US"/>
              <a:t>偏振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重现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1127760"/>
            <a:ext cx="6562090" cy="55664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255" y="3211830"/>
            <a:ext cx="2446020" cy="23933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6288405" y="1775460"/>
            <a:ext cx="2255520" cy="1188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tretch>
            <a:fillRect/>
          </a:stretch>
        </p:blipFill>
        <p:spPr>
          <a:xfrm>
            <a:off x="6284595" y="3429000"/>
            <a:ext cx="2263140" cy="1188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8"/>
          <a:stretch>
            <a:fillRect/>
          </a:stretch>
        </p:blipFill>
        <p:spPr>
          <a:xfrm>
            <a:off x="6288405" y="5169535"/>
            <a:ext cx="2270760" cy="1165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pic>
        <p:nvPicPr>
          <p:cNvPr id="35" name="图片 14" descr="IMG_2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0235" y="1209675"/>
            <a:ext cx="1496695" cy="1639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50105" y="391795"/>
            <a:ext cx="289115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的</a:t>
            </a:r>
            <a:r>
              <a:rPr lang="zh-CN" altLang="en-US" sz="3200" b="1" dirty="0">
                <a:solidFill>
                  <a:prstClr val="black"/>
                </a:solidFill>
              </a:rPr>
              <a:t>探索过程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-1828" r="17376"/>
          <a:stretch>
            <a:fillRect/>
          </a:stretch>
        </p:blipFill>
        <p:spPr>
          <a:xfrm>
            <a:off x="6261735" y="1468120"/>
            <a:ext cx="5401945" cy="53771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10005" y="1640205"/>
            <a:ext cx="3978275" cy="2704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数据库</a:t>
            </a:r>
            <a:r>
              <a:rPr lang="en-US" altLang="zh-CN"/>
              <a:t>61*61</a:t>
            </a:r>
            <a:r>
              <a:rPr lang="zh-CN" altLang="en-US"/>
              <a:t>的椭圆柱结构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rgbClr val="FF0000"/>
                </a:solidFill>
              </a:rPr>
              <a:t>数据库为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121*121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的椭圆柱结构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面阵数由</a:t>
            </a:r>
            <a:r>
              <a:rPr lang="en-US" altLang="zh-CN">
                <a:sym typeface="+mn-ea"/>
              </a:rPr>
              <a:t>10*20</a:t>
            </a:r>
            <a:r>
              <a:rPr lang="zh-CN" altLang="en-US">
                <a:sym typeface="+mn-ea"/>
              </a:rPr>
              <a:t>增大至</a:t>
            </a:r>
            <a:r>
              <a:rPr lang="en-US" altLang="zh-CN">
                <a:sym typeface="+mn-ea"/>
              </a:rPr>
              <a:t>20*40</a:t>
            </a:r>
            <a:endParaRPr lang="en-US" altLang="zh-CN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改用矩形柱结构设计焦距</a:t>
            </a:r>
            <a:r>
              <a:rPr lang="en-US" altLang="zh-CN">
                <a:sym typeface="+mn-ea"/>
              </a:rPr>
              <a:t>17.5um</a:t>
            </a:r>
            <a:endParaRPr lang="en-US" altLang="zh-CN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尝试矩形柱结构</a:t>
            </a:r>
            <a:r>
              <a:rPr lang="zh-CN" altLang="en-US">
                <a:sym typeface="+mn-ea"/>
              </a:rPr>
              <a:t>设计</a:t>
            </a:r>
            <a:r>
              <a:rPr lang="zh-CN" altLang="en-US"/>
              <a:t>焦距</a:t>
            </a:r>
            <a:r>
              <a:rPr lang="en-US" altLang="zh-CN"/>
              <a:t>30um</a:t>
            </a:r>
            <a:endParaRPr lang="en-US" altLang="zh-CN"/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（全部结构工作波段</a:t>
            </a:r>
            <a:r>
              <a:rPr lang="en-US" altLang="zh-CN"/>
              <a:t>1550nm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ü"/>
            </a:pPr>
            <a:endParaRPr lang="zh-CN" altLang="en-US"/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245" y="4785360"/>
            <a:ext cx="2575560" cy="1311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50105" y="302895"/>
            <a:ext cx="289115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的</a:t>
            </a:r>
            <a:r>
              <a:rPr lang="zh-CN" altLang="en-US" sz="3200" b="1" dirty="0">
                <a:solidFill>
                  <a:prstClr val="black"/>
                </a:solidFill>
              </a:rPr>
              <a:t>探索过程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0005" y="1640205"/>
            <a:ext cx="3978275" cy="2704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数据库</a:t>
            </a:r>
            <a:r>
              <a:rPr lang="en-US" altLang="zh-CN"/>
              <a:t>61*61</a:t>
            </a:r>
            <a:r>
              <a:rPr lang="zh-CN" altLang="en-US"/>
              <a:t>的椭圆柱结构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数据库为</a:t>
            </a:r>
            <a:r>
              <a:rPr lang="en-US" altLang="zh-CN">
                <a:sym typeface="+mn-ea"/>
              </a:rPr>
              <a:t>121*121</a:t>
            </a:r>
            <a:r>
              <a:rPr lang="zh-CN" altLang="en-US">
                <a:sym typeface="+mn-ea"/>
              </a:rPr>
              <a:t>的椭圆柱结构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面阵数由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10*20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增大至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20*40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改用矩形柱结构设计焦距</a:t>
            </a:r>
            <a:r>
              <a:rPr lang="en-US" altLang="zh-CN">
                <a:sym typeface="+mn-ea"/>
              </a:rPr>
              <a:t>17.5um</a:t>
            </a:r>
            <a:endParaRPr lang="en-US" altLang="zh-CN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尝试矩形柱结构</a:t>
            </a:r>
            <a:r>
              <a:rPr lang="zh-CN" altLang="en-US">
                <a:sym typeface="+mn-ea"/>
              </a:rPr>
              <a:t>设计</a:t>
            </a:r>
            <a:r>
              <a:rPr lang="zh-CN" altLang="en-US"/>
              <a:t>焦距</a:t>
            </a:r>
            <a:r>
              <a:rPr lang="en-US" altLang="zh-CN"/>
              <a:t>30um</a:t>
            </a:r>
            <a:endParaRPr lang="en-US" altLang="zh-CN"/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（全部结构工作波段</a:t>
            </a:r>
            <a:r>
              <a:rPr lang="en-US" altLang="zh-CN"/>
              <a:t>1550nm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ü"/>
            </a:pPr>
            <a:endParaRPr lang="zh-CN" altLang="en-US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05" y="4425950"/>
            <a:ext cx="4168775" cy="2113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1379220"/>
            <a:ext cx="6606540" cy="5478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4650105" y="391795"/>
            <a:ext cx="289115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论文</a:t>
            </a:r>
            <a:r>
              <a:rPr lang="en-US" altLang="zh-CN" sz="3200" b="1" dirty="0">
                <a:solidFill>
                  <a:prstClr val="black"/>
                </a:solidFill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</a:rPr>
              <a:t>改论文</a:t>
            </a:r>
            <a:r>
              <a:rPr lang="en-US" altLang="zh-CN" sz="3200" b="1" dirty="0">
                <a:solidFill>
                  <a:prstClr val="black"/>
                </a:solidFill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</a:rPr>
              <a:t>的</a:t>
            </a:r>
            <a:r>
              <a:rPr lang="zh-CN" altLang="en-US" sz="3200" b="1" dirty="0">
                <a:solidFill>
                  <a:prstClr val="black"/>
                </a:solidFill>
              </a:rPr>
              <a:t>探索过程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0005" y="1640205"/>
            <a:ext cx="3978275" cy="2704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数据库</a:t>
            </a:r>
            <a:r>
              <a:rPr lang="en-US" altLang="zh-CN"/>
              <a:t>61*61</a:t>
            </a:r>
            <a:r>
              <a:rPr lang="zh-CN" altLang="en-US"/>
              <a:t>的椭圆柱结构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数据库为</a:t>
            </a:r>
            <a:r>
              <a:rPr lang="en-US" altLang="zh-CN">
                <a:sym typeface="+mn-ea"/>
              </a:rPr>
              <a:t>121*121</a:t>
            </a:r>
            <a:r>
              <a:rPr lang="zh-CN" altLang="en-US">
                <a:sym typeface="+mn-ea"/>
              </a:rPr>
              <a:t>的椭圆柱结构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面阵数由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10*20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增大至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20*40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改用矩形柱结构设计焦距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17.5um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尝试矩形柱结构</a:t>
            </a:r>
            <a:r>
              <a:rPr lang="zh-CN" altLang="en-US">
                <a:sym typeface="+mn-ea"/>
              </a:rPr>
              <a:t>设计</a:t>
            </a:r>
            <a:r>
              <a:rPr lang="zh-CN" altLang="en-US"/>
              <a:t>焦距</a:t>
            </a:r>
            <a:r>
              <a:rPr lang="en-US" altLang="zh-CN"/>
              <a:t>30um</a:t>
            </a:r>
            <a:endParaRPr lang="en-US" altLang="zh-CN"/>
          </a:p>
          <a:p>
            <a:pPr indent="0" algn="ct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/>
              <a:t>（全部结构工作波段</a:t>
            </a:r>
            <a:r>
              <a:rPr lang="en-US" altLang="zh-CN"/>
              <a:t>1550nm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ü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-2488" r="17090"/>
          <a:stretch>
            <a:fillRect/>
          </a:stretch>
        </p:blipFill>
        <p:spPr>
          <a:xfrm>
            <a:off x="5911215" y="1574165"/>
            <a:ext cx="5797550" cy="5101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endParaRPr lang="en-US" altLang="zh-CN"/>
          </a:p>
        </p:txBody>
      </p:sp>
      <p:pic>
        <p:nvPicPr>
          <p:cNvPr id="7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60" y="4516755"/>
            <a:ext cx="3190240" cy="1597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373888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zh-CN" altLang="en-US" sz="4000" b="1" dirty="0">
                <a:solidFill>
                  <a:schemeClr val="tx1"/>
                </a:solidFill>
                <a:sym typeface="+mn-ea"/>
              </a:rPr>
              <a:t>结果与问题分析</a:t>
            </a:r>
            <a:endParaRPr lang="zh-CN" altLang="en-US" sz="4000" b="1" dirty="0">
              <a:solidFill>
                <a:schemeClr val="accent1"/>
              </a:solidFill>
            </a:endParaRPr>
          </a:p>
          <a:p>
            <a:pPr lvl="0">
              <a:defRPr/>
            </a:pP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PART02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71275" y="6282690"/>
            <a:ext cx="55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699.83937007874,&quot;width&quot;:5020}"/>
</p:tagLst>
</file>

<file path=ppt/tags/tag10.xml><?xml version="1.0" encoding="utf-8"?>
<p:tagLst xmlns:p="http://schemas.openxmlformats.org/presentationml/2006/main">
  <p:tag name="KSO_WM_UNIT_PLACING_PICTURE_USER_VIEWPORT" val="{&quot;height&quot;:6699.83937007874,&quot;width&quot;:5400}"/>
</p:tagLst>
</file>

<file path=ppt/tags/tag11.xml><?xml version="1.0" encoding="utf-8"?>
<p:tagLst xmlns:p="http://schemas.openxmlformats.org/presentationml/2006/main">
  <p:tag name="KSO_WM_UNIT_TABLE_BEAUTIFY" val="smartTable{8d7d6f8b-a033-4ae7-9a9d-c687f97a372d}"/>
  <p:tag name="TABLE_ENDDRAG_ORIGIN_RECT" val="507*126"/>
  <p:tag name="TABLE_ENDDRAG_RECT" val="428*120*507*126"/>
</p:tagLst>
</file>

<file path=ppt/tags/tag12.xml><?xml version="1.0" encoding="utf-8"?>
<p:tagLst xmlns:p="http://schemas.openxmlformats.org/presentationml/2006/main">
  <p:tag name="KSO_WM_UNIT_TABLE_BEAUTIFY" val="smartTable{144ba2a5-ea41-42e4-825d-307f0d5050bc}"/>
  <p:tag name="TABLE_ENDDRAG_ORIGIN_RECT" val="416*203"/>
  <p:tag name="TABLE_ENDDRAG_RECT" val="57*140*416*203"/>
</p:tagLst>
</file>

<file path=ppt/tags/tag13.xml><?xml version="1.0" encoding="utf-8"?>
<p:tagLst xmlns:p="http://schemas.openxmlformats.org/presentationml/2006/main">
  <p:tag name="KSO_WM_UNIT_VALUE" val="1218*174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*d*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PLACING_PICTURE_USER_VIEWPORT" val="{&quot;height&quot;:6699.83937007874,&quot;width&quot;:5400}"/>
</p:tagLst>
</file>

<file path=ppt/tags/tag3.xml><?xml version="1.0" encoding="utf-8"?>
<p:tagLst xmlns:p="http://schemas.openxmlformats.org/presentationml/2006/main">
  <p:tag name="KSO_WM_UNIT_PLACING_PICTURE_USER_VIEWPORT" val="{&quot;height&quot;:6699.83937007874,&quot;width&quot;:5020}"/>
</p:tagLst>
</file>

<file path=ppt/tags/tag4.xml><?xml version="1.0" encoding="utf-8"?>
<p:tagLst xmlns:p="http://schemas.openxmlformats.org/presentationml/2006/main">
  <p:tag name="KSO_WM_UNIT_PLACING_PICTURE_USER_VIEWPORT" val="{&quot;height&quot;:6699.83937007874,&quot;width&quot;:5400}"/>
</p:tagLst>
</file>

<file path=ppt/tags/tag5.xml><?xml version="1.0" encoding="utf-8"?>
<p:tagLst xmlns:p="http://schemas.openxmlformats.org/presentationml/2006/main">
  <p:tag name="KSO_WM_UNIT_PLACING_PICTURE_USER_VIEWPORT" val="{&quot;height&quot;:6699.83937007874,&quot;width&quot;:5020}"/>
</p:tagLst>
</file>

<file path=ppt/tags/tag6.xml><?xml version="1.0" encoding="utf-8"?>
<p:tagLst xmlns:p="http://schemas.openxmlformats.org/presentationml/2006/main">
  <p:tag name="KSO_WM_UNIT_PLACING_PICTURE_USER_VIEWPORT" val="{&quot;height&quot;:6699.83937007874,&quot;width&quot;:5400}"/>
</p:tagLst>
</file>

<file path=ppt/tags/tag7.xml><?xml version="1.0" encoding="utf-8"?>
<p:tagLst xmlns:p="http://schemas.openxmlformats.org/presentationml/2006/main">
  <p:tag name="KSO_WM_UNIT_PLACING_PICTURE_USER_VIEWPORT" val="{&quot;height&quot;:6699.83937007874,&quot;width&quot;:5020}"/>
</p:tagLst>
</file>

<file path=ppt/tags/tag8.xml><?xml version="1.0" encoding="utf-8"?>
<p:tagLst xmlns:p="http://schemas.openxmlformats.org/presentationml/2006/main">
  <p:tag name="KSO_WM_UNIT_PLACING_PICTURE_USER_VIEWPORT" val="{&quot;height&quot;:6699.83937007874,&quot;width&quot;:5400}"/>
</p:tagLst>
</file>

<file path=ppt/tags/tag9.xml><?xml version="1.0" encoding="utf-8"?>
<p:tagLst xmlns:p="http://schemas.openxmlformats.org/presentationml/2006/main">
  <p:tag name="KSO_WM_UNIT_PLACING_PICTURE_USER_VIEWPORT" val="{&quot;height&quot;:6699.83937007874,&quot;width&quot;:5020}"/>
</p:tagLst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2476</Words>
  <Application>WPS 演示</Application>
  <PresentationFormat>宽屏</PresentationFormat>
  <Paragraphs>376</Paragraphs>
  <Slides>23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Arial</vt:lpstr>
      <vt:lpstr>微软雅黑</vt:lpstr>
      <vt:lpstr>Wingdings</vt:lpstr>
      <vt:lpstr>Arial Unicode MS</vt:lpstr>
      <vt:lpstr>等线</vt:lpstr>
      <vt:lpstr>微软雅黑 Light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WPS_1537522498</cp:lastModifiedBy>
  <cp:revision>88</cp:revision>
  <dcterms:created xsi:type="dcterms:W3CDTF">2017-09-05T03:25:00Z</dcterms:created>
  <dcterms:modified xsi:type="dcterms:W3CDTF">2021-07-08T09:48:44Z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2052-11.1.0.10578</vt:lpwstr>
  </property>
  <property fmtid="{D5CDD505-2E9C-101B-9397-08002B2CF9AE}" pid="4" name="ICV">
    <vt:lpwstr>45BD2B9660A4424DA7D559FB5E484CB5</vt:lpwstr>
  </property>
</Properties>
</file>